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6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2" r:id="rId9"/>
    <p:sldId id="268" r:id="rId10"/>
    <p:sldId id="263" r:id="rId11"/>
    <p:sldId id="264" r:id="rId12"/>
    <p:sldId id="266" r:id="rId1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14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1E6E09-4B81-4A79-8BDD-4B63E99EA3A0}" type="datetimeFigureOut">
              <a:rPr lang="es-ES" smtClean="0"/>
              <a:t>11/05/2021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25158C-FC12-493D-99F3-34CF753559C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5476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F0B9F74A-A567-433F-8472-16F2545939FE}" type="datetime1">
              <a:rPr lang="es-ES" smtClean="0"/>
              <a:t>11/05/2021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5979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19A01-DE53-4DE4-84D1-937DE03E8957}" type="datetime1">
              <a:rPr lang="es-ES" smtClean="0"/>
              <a:t>11/05/2021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8345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8E08B-5B17-4C86-A892-C791069A044E}" type="datetime1">
              <a:rPr lang="es-ES" smtClean="0"/>
              <a:t>11/05/2021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37697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0D981-A51F-419E-A2BF-7B9F4D08EB20}" type="datetime1">
              <a:rPr lang="es-ES" smtClean="0"/>
              <a:t>11/05/2021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40330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48C59-62D2-4867-9829-70F947979FC6}" type="datetime1">
              <a:rPr lang="es-ES" smtClean="0"/>
              <a:t>11/05/2021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6809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BD877-AD10-4B74-8132-3EBD6CF686E4}" type="datetime1">
              <a:rPr lang="es-ES" smtClean="0"/>
              <a:t>11/05/2021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0484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FEB08-CCDB-453D-BC30-B484BC570368}" type="datetime1">
              <a:rPr lang="es-ES" smtClean="0"/>
              <a:t>11/05/2021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05615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E12372D5-282A-4626-906B-4B3FEDDBA7B1}" type="datetime1">
              <a:rPr lang="es-ES" smtClean="0"/>
              <a:t>11/05/2021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75766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1664F2AB-9DF7-49BB-BFB8-A8AAAE7DE0E7}" type="datetime1">
              <a:rPr lang="es-ES" smtClean="0"/>
              <a:t>11/05/2021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6156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56533-28A1-45DD-85EE-7968F402F67B}" type="datetime1">
              <a:rPr lang="es-ES" smtClean="0"/>
              <a:t>11/05/2021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2284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5E81D-C93C-4953-8783-CCBF8FE401CB}" type="datetime1">
              <a:rPr lang="es-ES" smtClean="0"/>
              <a:t>11/05/2021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9074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EE73F-80F7-47EB-B041-5E895B50B3AC}" type="datetime1">
              <a:rPr lang="es-ES" smtClean="0"/>
              <a:t>11/05/2021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6567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49A61-7649-4CAD-8D7B-A080D9D06521}" type="datetime1">
              <a:rPr lang="es-ES" smtClean="0"/>
              <a:t>11/05/2021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2650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6D597-D3E3-48C8-935C-16272C94DD0F}" type="datetime1">
              <a:rPr lang="es-ES" smtClean="0"/>
              <a:t>11/05/2021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5181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F060E-5604-4FD6-8295-33DAA3E19CEE}" type="datetime1">
              <a:rPr lang="es-ES" smtClean="0"/>
              <a:t>11/05/2021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664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93363-DEE1-4480-B72B-99032174486A}" type="datetime1">
              <a:rPr lang="es-ES" smtClean="0"/>
              <a:t>11/05/2021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1677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FF351-9188-4768-8277-E85B94ADFF2E}" type="datetime1">
              <a:rPr lang="es-ES" smtClean="0"/>
              <a:t>11/05/2021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2376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F08B08F-EF1B-42C6-A31E-370BBC6A2AE6}" type="datetime1">
              <a:rPr lang="es-ES" smtClean="0"/>
              <a:t>11/05/2021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s-E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8648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  <p:sldLayoutId id="2147483862" r:id="rId16"/>
    <p:sldLayoutId id="2147483863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023062" y="1480418"/>
            <a:ext cx="7766936" cy="1646302"/>
          </a:xfrm>
        </p:spPr>
        <p:txBody>
          <a:bodyPr>
            <a:normAutofit fontScale="90000"/>
          </a:bodyPr>
          <a:lstStyle/>
          <a:p>
            <a:pPr algn="ctr"/>
            <a:r>
              <a:rPr lang="es-ES" b="1" dirty="0"/>
              <a:t>DETECCIÓN DE ÁRBOLES EN IMÁGENES AÉREAS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460564" y="5013651"/>
            <a:ext cx="3089644" cy="1096899"/>
          </a:xfrm>
        </p:spPr>
        <p:txBody>
          <a:bodyPr/>
          <a:lstStyle/>
          <a:p>
            <a:pPr algn="ctr"/>
            <a:r>
              <a:rPr lang="es-E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Pablo Asensio Martínez</a:t>
            </a:r>
          </a:p>
          <a:p>
            <a:pPr algn="ctr"/>
            <a:r>
              <a:rPr lang="es-E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Vanesa Lomas García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4725059" y="3123062"/>
            <a:ext cx="2362942" cy="7890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RESULTADOS</a:t>
            </a:r>
          </a:p>
        </p:txBody>
      </p:sp>
    </p:spTree>
    <p:extLst>
      <p:ext uri="{BB962C8B-B14F-4D97-AF65-F5344CB8AC3E}">
        <p14:creationId xmlns:p14="http://schemas.microsoft.com/office/powerpoint/2010/main" val="4285295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 bwMode="gray">
          <a:xfrm>
            <a:off x="612000" y="43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6. Métricas del Desarrollo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4A4419-C72B-4E9C-9E0A-9D6A19D5312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726" y="2611967"/>
            <a:ext cx="4375884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2EB91C6C-7256-429C-ADFF-91C3C7A6F2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58654"/>
              </p:ext>
            </p:extLst>
          </p:nvPr>
        </p:nvGraphicFramePr>
        <p:xfrm>
          <a:off x="1272400" y="2611967"/>
          <a:ext cx="3951533" cy="3438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9266">
                  <a:extLst>
                    <a:ext uri="{9D8B030D-6E8A-4147-A177-3AD203B41FA5}">
                      <a16:colId xmlns:a16="http://schemas.microsoft.com/office/drawing/2014/main" val="4139971679"/>
                    </a:ext>
                  </a:extLst>
                </a:gridCol>
                <a:gridCol w="1352267">
                  <a:extLst>
                    <a:ext uri="{9D8B030D-6E8A-4147-A177-3AD203B41FA5}">
                      <a16:colId xmlns:a16="http://schemas.microsoft.com/office/drawing/2014/main" val="2014688301"/>
                    </a:ext>
                  </a:extLst>
                </a:gridCol>
              </a:tblGrid>
              <a:tr h="382058">
                <a:tc>
                  <a:txBody>
                    <a:bodyPr/>
                    <a:lstStyle/>
                    <a:p>
                      <a:r>
                        <a:rPr lang="es-ES" dirty="0"/>
                        <a:t>Métricas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709993"/>
                  </a:ext>
                </a:extLst>
              </a:tr>
              <a:tr h="382058">
                <a:tc>
                  <a:txBody>
                    <a:bodyPr/>
                    <a:lstStyle/>
                    <a:p>
                      <a:r>
                        <a:rPr lang="es-ES" dirty="0" err="1"/>
                        <a:t>Nº</a:t>
                      </a:r>
                      <a:r>
                        <a:rPr lang="es-ES" dirty="0"/>
                        <a:t> Clases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5 (6)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161078"/>
                  </a:ext>
                </a:extLst>
              </a:tr>
              <a:tr h="38205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Nº</a:t>
                      </a:r>
                      <a:r>
                        <a:rPr lang="es-ES" dirty="0"/>
                        <a:t> Funciones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8 (11)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87693"/>
                  </a:ext>
                </a:extLst>
              </a:tr>
              <a:tr h="382058">
                <a:tc>
                  <a:txBody>
                    <a:bodyPr/>
                    <a:lstStyle/>
                    <a:p>
                      <a:r>
                        <a:rPr lang="es-ES" dirty="0" err="1"/>
                        <a:t>Nº</a:t>
                      </a:r>
                      <a:r>
                        <a:rPr lang="es-ES" dirty="0"/>
                        <a:t> Líneas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233 (4180)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866029"/>
                  </a:ext>
                </a:extLst>
              </a:tr>
              <a:tr h="382058">
                <a:tc>
                  <a:txBody>
                    <a:bodyPr/>
                    <a:lstStyle/>
                    <a:p>
                      <a:r>
                        <a:rPr lang="es-ES" dirty="0" err="1"/>
                        <a:t>Nº</a:t>
                      </a:r>
                      <a:r>
                        <a:rPr lang="es-ES" dirty="0"/>
                        <a:t> Pruebas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603543"/>
                  </a:ext>
                </a:extLst>
              </a:tr>
              <a:tr h="382058">
                <a:tc>
                  <a:txBody>
                    <a:bodyPr/>
                    <a:lstStyle/>
                    <a:p>
                      <a:r>
                        <a:rPr lang="es-ES" dirty="0"/>
                        <a:t>% Comentarios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9.4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442769"/>
                  </a:ext>
                </a:extLst>
              </a:tr>
              <a:tr h="382058">
                <a:tc>
                  <a:txBody>
                    <a:bodyPr/>
                    <a:lstStyle/>
                    <a:p>
                      <a:r>
                        <a:rPr lang="es-ES" dirty="0"/>
                        <a:t>% Complejidad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67476"/>
                  </a:ext>
                </a:extLst>
              </a:tr>
              <a:tr h="382058">
                <a:tc>
                  <a:txBody>
                    <a:bodyPr/>
                    <a:lstStyle/>
                    <a:p>
                      <a:r>
                        <a:rPr lang="es-ES" dirty="0"/>
                        <a:t>% Duplicado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13168"/>
                  </a:ext>
                </a:extLst>
              </a:tr>
              <a:tr h="382058">
                <a:tc>
                  <a:txBody>
                    <a:bodyPr/>
                    <a:lstStyle/>
                    <a:p>
                      <a:r>
                        <a:rPr lang="es-ES" dirty="0"/>
                        <a:t>Tiempo 1 caso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825711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A939C3F3-D7F3-4483-8731-3CB24288752C}"/>
              </a:ext>
            </a:extLst>
          </p:cNvPr>
          <p:cNvSpPr txBox="1"/>
          <p:nvPr/>
        </p:nvSpPr>
        <p:spPr>
          <a:xfrm>
            <a:off x="8636477" y="6118223"/>
            <a:ext cx="2760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accent1">
                    <a:lumMod val="75000"/>
                  </a:schemeClr>
                </a:solidFill>
              </a:rPr>
              <a:t>Fuentes: </a:t>
            </a:r>
            <a:r>
              <a:rPr lang="es-ES" sz="1400" b="1" dirty="0" err="1">
                <a:solidFill>
                  <a:schemeClr val="accent1">
                    <a:lumMod val="75000"/>
                  </a:schemeClr>
                </a:solidFill>
              </a:rPr>
              <a:t>SonarCloud</a:t>
            </a:r>
            <a:r>
              <a:rPr lang="es-ES" sz="1400" b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s-ES" sz="1400" b="1" dirty="0" err="1">
                <a:solidFill>
                  <a:schemeClr val="accent1">
                    <a:lumMod val="75000"/>
                  </a:schemeClr>
                </a:solidFill>
              </a:rPr>
              <a:t>Codacy</a:t>
            </a:r>
            <a:endParaRPr lang="es-ES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Marcador de número de diapositiva 3">
            <a:extLst>
              <a:ext uri="{FF2B5EF4-FFF2-40B4-BE49-F238E27FC236}">
                <a16:creationId xmlns:a16="http://schemas.microsoft.com/office/drawing/2014/main" id="{C2032BBF-993A-4169-93DA-83AF8DB2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2A3E7F63-C50C-4A18-8F52-8D2795959DB3}" type="slidenum">
              <a:rPr lang="es-ES" sz="1600" smtClean="0"/>
              <a:t>10</a:t>
            </a:fld>
            <a:r>
              <a:rPr lang="es-ES" sz="1600" dirty="0"/>
              <a:t> / 12</a:t>
            </a:r>
          </a:p>
        </p:txBody>
      </p:sp>
    </p:spTree>
    <p:extLst>
      <p:ext uri="{BB962C8B-B14F-4D97-AF65-F5344CB8AC3E}">
        <p14:creationId xmlns:p14="http://schemas.microsoft.com/office/powerpoint/2010/main" val="715507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1322379" y="2603500"/>
            <a:ext cx="8825659" cy="3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Conclusiones</a:t>
            </a:r>
          </a:p>
          <a:p>
            <a:r>
              <a:rPr lang="es-ES" dirty="0"/>
              <a:t>Buena estimación del número y posición de los árboles.</a:t>
            </a:r>
          </a:p>
          <a:p>
            <a:r>
              <a:rPr lang="es-ES" dirty="0"/>
              <a:t>Primer sistema funcional aceptable.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Trabajos futuros</a:t>
            </a:r>
          </a:p>
          <a:p>
            <a:r>
              <a:rPr lang="es-ES" dirty="0"/>
              <a:t>Dataset más grande y variado.</a:t>
            </a:r>
          </a:p>
          <a:p>
            <a:r>
              <a:rPr lang="es-ES" dirty="0"/>
              <a:t>Paralelizar la detección.</a:t>
            </a:r>
          </a:p>
        </p:txBody>
      </p:sp>
      <p:sp>
        <p:nvSpPr>
          <p:cNvPr id="7" name="Título 1"/>
          <p:cNvSpPr txBox="1">
            <a:spLocks/>
          </p:cNvSpPr>
          <p:nvPr/>
        </p:nvSpPr>
        <p:spPr bwMode="gray">
          <a:xfrm>
            <a:off x="612000" y="43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7. Conclusiones y Futuras Mejoras</a:t>
            </a:r>
          </a:p>
        </p:txBody>
      </p:sp>
      <p:sp>
        <p:nvSpPr>
          <p:cNvPr id="5" name="Marcador de número de diapositiva 3">
            <a:extLst>
              <a:ext uri="{FF2B5EF4-FFF2-40B4-BE49-F238E27FC236}">
                <a16:creationId xmlns:a16="http://schemas.microsoft.com/office/drawing/2014/main" id="{48DFE0D8-0EEB-4E29-B250-C23B514C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2A3E7F63-C50C-4A18-8F52-8D2795959DB3}" type="slidenum">
              <a:rPr lang="es-ES" sz="1600" smtClean="0"/>
              <a:t>11</a:t>
            </a:fld>
            <a:r>
              <a:rPr lang="es-ES" sz="1600" dirty="0"/>
              <a:t> / 12</a:t>
            </a:r>
          </a:p>
        </p:txBody>
      </p:sp>
    </p:spTree>
    <p:extLst>
      <p:ext uri="{BB962C8B-B14F-4D97-AF65-F5344CB8AC3E}">
        <p14:creationId xmlns:p14="http://schemas.microsoft.com/office/powerpoint/2010/main" val="1284419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52174" y="3234804"/>
            <a:ext cx="8596668" cy="388077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5400" b="1" dirty="0">
                <a:solidFill>
                  <a:schemeClr val="accent1"/>
                </a:solidFill>
              </a:rPr>
              <a:t>¡GRACIAS POR VUESTRA ATENCIÓN! </a:t>
            </a:r>
          </a:p>
        </p:txBody>
      </p:sp>
    </p:spTree>
    <p:extLst>
      <p:ext uri="{BB962C8B-B14F-4D97-AF65-F5344CB8AC3E}">
        <p14:creationId xmlns:p14="http://schemas.microsoft.com/office/powerpoint/2010/main" val="6572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4400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76188" y="2531291"/>
            <a:ext cx="7609931" cy="381184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sz="2400" dirty="0"/>
              <a:t>Introducción al Problema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sz="2400" dirty="0"/>
              <a:t>Descripción de Resultados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sz="2400" dirty="0"/>
              <a:t>Requisitos Cumplidos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sz="2400" dirty="0"/>
              <a:t>Curva Precision – Recall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sz="2400" dirty="0"/>
              <a:t>Acierto Esperado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sz="2400" dirty="0"/>
              <a:t>Métricas del Desarrollo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sz="2400" dirty="0"/>
              <a:t>Conclusiones y Futuras Mejoras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936250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000" y="432000"/>
            <a:ext cx="8596668" cy="1320800"/>
          </a:xfrm>
        </p:spPr>
        <p:txBody>
          <a:bodyPr/>
          <a:lstStyle/>
          <a:p>
            <a:r>
              <a:rPr lang="es-ES" dirty="0"/>
              <a:t>1. Introducción al Problema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94379" y="2618668"/>
            <a:ext cx="5895892" cy="3411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Requisitos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es-ES" dirty="0"/>
              <a:t>Imágenes de gran resolución.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es-ES" dirty="0"/>
              <a:t>Tiempo de procesamiento por imagen &lt; 1 min.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es-ES" dirty="0"/>
              <a:t>Error &lt; 10%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es-ES" dirty="0"/>
              <a:t>Detección de cada árbol con un punto y un radio.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es-ES" dirty="0"/>
              <a:t>Aplicación servidor web.</a:t>
            </a:r>
          </a:p>
          <a:p>
            <a:endParaRPr lang="es-ES" dirty="0"/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pic>
        <p:nvPicPr>
          <p:cNvPr id="1026" name="Picture 2" descr="montaj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759" y="2618668"/>
            <a:ext cx="3552127" cy="3552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3830622-4807-4473-8CFB-A01C83E7B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z="1600" smtClean="0"/>
              <a:t>3</a:t>
            </a:fld>
            <a:r>
              <a:rPr lang="es-ES" sz="1600" dirty="0"/>
              <a:t> / 12</a:t>
            </a:r>
          </a:p>
        </p:txBody>
      </p:sp>
    </p:spTree>
    <p:extLst>
      <p:ext uri="{BB962C8B-B14F-4D97-AF65-F5344CB8AC3E}">
        <p14:creationId xmlns:p14="http://schemas.microsoft.com/office/powerpoint/2010/main" val="2737799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D:\prueba2\deteccion-arboles-con-retinanet\resultados_test\ejemplo7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845" y="2451241"/>
            <a:ext cx="3961341" cy="396134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ítulo 1"/>
          <p:cNvSpPr txBox="1">
            <a:spLocks/>
          </p:cNvSpPr>
          <p:nvPr/>
        </p:nvSpPr>
        <p:spPr bwMode="gray">
          <a:xfrm>
            <a:off x="612000" y="43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1. Introducción al Problema</a:t>
            </a:r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12000" y="2726294"/>
            <a:ext cx="5397328" cy="3411233"/>
          </a:xfrm>
        </p:spPr>
        <p:txBody>
          <a:bodyPr>
            <a:normAutofit/>
          </a:bodyPr>
          <a:lstStyle/>
          <a:p>
            <a:pPr marL="0" indent="0">
              <a:buClr>
                <a:schemeClr val="accent1">
                  <a:lumMod val="75000"/>
                </a:schemeClr>
              </a:buClr>
              <a:buNone/>
            </a:pP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Metodología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es-ES" dirty="0"/>
              <a:t>Uso de Deep </a:t>
            </a:r>
            <a:r>
              <a:rPr lang="es-ES" dirty="0" err="1"/>
              <a:t>Learning</a:t>
            </a:r>
            <a:r>
              <a:rPr lang="es-ES" dirty="0"/>
              <a:t> </a:t>
            </a:r>
            <a:r>
              <a:rPr lang="es-ES" sz="1200" dirty="0">
                <a:sym typeface="Wingdings" panose="05000000000000000000" pitchFamily="2" charset="2"/>
              </a:rPr>
              <a:t></a:t>
            </a:r>
            <a:r>
              <a:rPr lang="es-ES" dirty="0"/>
              <a:t> Red de detección de objetos. 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es-ES" dirty="0"/>
              <a:t>RetinaNet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es-ES" dirty="0"/>
              <a:t>Creación de un dataset de entrenamiento y de test.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es-ES" dirty="0"/>
              <a:t>Servidor en Docker para la aplicación.</a:t>
            </a:r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10" name="Marcador de número de diapositiva 3">
            <a:extLst>
              <a:ext uri="{FF2B5EF4-FFF2-40B4-BE49-F238E27FC236}">
                <a16:creationId xmlns:a16="http://schemas.microsoft.com/office/drawing/2014/main" id="{CB5AA65D-3A41-418B-8B8F-22F8787B8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2A3E7F63-C50C-4A18-8F52-8D2795959DB3}" type="slidenum">
              <a:rPr lang="es-ES" sz="1600" smtClean="0"/>
              <a:t>4</a:t>
            </a:fld>
            <a:r>
              <a:rPr lang="es-ES" sz="1600" dirty="0"/>
              <a:t> / 12</a:t>
            </a:r>
          </a:p>
        </p:txBody>
      </p:sp>
    </p:spTree>
    <p:extLst>
      <p:ext uri="{BB962C8B-B14F-4D97-AF65-F5344CB8AC3E}">
        <p14:creationId xmlns:p14="http://schemas.microsoft.com/office/powerpoint/2010/main" val="3402295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 bwMode="gray">
          <a:xfrm>
            <a:off x="612000" y="43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2. Descripción de los Resultados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834" y="2433033"/>
            <a:ext cx="4134118" cy="413411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676" y="2433033"/>
            <a:ext cx="4134118" cy="4134118"/>
          </a:xfrm>
          <a:prstGeom prst="rect">
            <a:avLst/>
          </a:prstGeom>
        </p:spPr>
      </p:pic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0E07833C-9831-4059-98F4-A4D254DDC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2A3E7F63-C50C-4A18-8F52-8D2795959DB3}" type="slidenum">
              <a:rPr lang="es-ES" sz="1600" smtClean="0"/>
              <a:t>5</a:t>
            </a:fld>
            <a:r>
              <a:rPr lang="es-ES" sz="1600" dirty="0"/>
              <a:t> / 12</a:t>
            </a:r>
          </a:p>
        </p:txBody>
      </p:sp>
    </p:spTree>
    <p:extLst>
      <p:ext uri="{BB962C8B-B14F-4D97-AF65-F5344CB8AC3E}">
        <p14:creationId xmlns:p14="http://schemas.microsoft.com/office/powerpoint/2010/main" val="924544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 bwMode="gray">
          <a:xfrm>
            <a:off x="612000" y="43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2. Descripción de los Resultados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507" y="2457328"/>
            <a:ext cx="3577790" cy="357779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096" y="2457328"/>
            <a:ext cx="3577790" cy="357779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019" y="6035118"/>
            <a:ext cx="4555056" cy="692435"/>
          </a:xfrm>
          <a:prstGeom prst="rect">
            <a:avLst/>
          </a:prstGeom>
        </p:spPr>
      </p:pic>
      <p:sp>
        <p:nvSpPr>
          <p:cNvPr id="8" name="Marcador de número de diapositiva 3">
            <a:extLst>
              <a:ext uri="{FF2B5EF4-FFF2-40B4-BE49-F238E27FC236}">
                <a16:creationId xmlns:a16="http://schemas.microsoft.com/office/drawing/2014/main" id="{8B13C94D-6CF8-4269-A5BD-DCF426B79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2A3E7F63-C50C-4A18-8F52-8D2795959DB3}" type="slidenum">
              <a:rPr lang="es-ES" sz="1600" smtClean="0"/>
              <a:t>6</a:t>
            </a:fld>
            <a:r>
              <a:rPr lang="es-ES" sz="1600" dirty="0"/>
              <a:t> / 12</a:t>
            </a:r>
          </a:p>
        </p:txBody>
      </p:sp>
    </p:spTree>
    <p:extLst>
      <p:ext uri="{BB962C8B-B14F-4D97-AF65-F5344CB8AC3E}">
        <p14:creationId xmlns:p14="http://schemas.microsoft.com/office/powerpoint/2010/main" val="4085207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000" y="432000"/>
            <a:ext cx="8596668" cy="1320800"/>
          </a:xfrm>
        </p:spPr>
        <p:txBody>
          <a:bodyPr/>
          <a:lstStyle/>
          <a:p>
            <a:r>
              <a:rPr lang="es-ES" dirty="0"/>
              <a:t>3. Requisitos Cumplidos</a:t>
            </a:r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612000" y="2726294"/>
            <a:ext cx="5397328" cy="3411233"/>
          </a:xfrm>
        </p:spPr>
        <p:txBody>
          <a:bodyPr>
            <a:normAutofit/>
          </a:bodyPr>
          <a:lstStyle/>
          <a:p>
            <a:pPr marL="0" indent="0">
              <a:buClr>
                <a:schemeClr val="accent1">
                  <a:lumMod val="75000"/>
                </a:schemeClr>
              </a:buClr>
              <a:buNone/>
            </a:pP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Requisitos cumplidos</a:t>
            </a:r>
          </a:p>
          <a:p>
            <a:r>
              <a:rPr lang="es-ES" dirty="0"/>
              <a:t>Tiempo de procesamiento por imagen &lt; 1 min.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dirty="0"/>
              <a:t>GPU: 20-30 segundos (5000x5000)</a:t>
            </a:r>
          </a:p>
          <a:p>
            <a:r>
              <a:rPr lang="es-ES" dirty="0"/>
              <a:t>Detección con radio y punto.</a:t>
            </a:r>
          </a:p>
          <a:p>
            <a:r>
              <a:rPr lang="es-ES" dirty="0"/>
              <a:t>Aplicación Web.</a:t>
            </a:r>
          </a:p>
          <a:p>
            <a:pPr indent="-285750"/>
            <a:endParaRPr lang="es-ES" dirty="0"/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6317341" y="2726293"/>
            <a:ext cx="5397328" cy="3411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>
                  <a:lumMod val="75000"/>
                </a:schemeClr>
              </a:buClr>
              <a:buFont typeface="Wingdings 3" charset="2"/>
              <a:buNone/>
            </a:pP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Requisitos </a:t>
            </a:r>
            <a:r>
              <a:rPr lang="es-ES" sz="2400" b="1" dirty="0">
                <a:solidFill>
                  <a:srgbClr val="FF0000"/>
                </a:solidFill>
              </a:rPr>
              <a:t>no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cumplidos</a:t>
            </a:r>
          </a:p>
          <a:p>
            <a:r>
              <a:rPr lang="es-ES" dirty="0"/>
              <a:t>No detección de árboles pelados. </a:t>
            </a:r>
          </a:p>
          <a:p>
            <a:r>
              <a:rPr lang="es-ES" dirty="0"/>
              <a:t>Error 17,56 %</a:t>
            </a:r>
          </a:p>
          <a:p>
            <a:endParaRPr lang="es-ES" dirty="0"/>
          </a:p>
        </p:txBody>
      </p:sp>
      <p:sp>
        <p:nvSpPr>
          <p:cNvPr id="7" name="Marcador de número de diapositiva 3">
            <a:extLst>
              <a:ext uri="{FF2B5EF4-FFF2-40B4-BE49-F238E27FC236}">
                <a16:creationId xmlns:a16="http://schemas.microsoft.com/office/drawing/2014/main" id="{7DB5A8D3-807B-42B3-94D5-72AFCCB31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2A3E7F63-C50C-4A18-8F52-8D2795959DB3}" type="slidenum">
              <a:rPr lang="es-ES" sz="1600" smtClean="0"/>
              <a:t>7</a:t>
            </a:fld>
            <a:r>
              <a:rPr lang="es-ES" sz="1600" dirty="0"/>
              <a:t> / 12</a:t>
            </a:r>
          </a:p>
        </p:txBody>
      </p:sp>
    </p:spTree>
    <p:extLst>
      <p:ext uri="{BB962C8B-B14F-4D97-AF65-F5344CB8AC3E}">
        <p14:creationId xmlns:p14="http://schemas.microsoft.com/office/powerpoint/2010/main" val="3575555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 bwMode="gray">
          <a:xfrm>
            <a:off x="612000" y="43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4. Curva Precision - Recall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018" y="2402968"/>
            <a:ext cx="5852172" cy="438912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612000" y="2648212"/>
                <a:ext cx="5434573" cy="3736111"/>
              </a:xfrm>
            </p:spPr>
            <p:txBody>
              <a:bodyPr>
                <a:normAutofit/>
              </a:bodyPr>
              <a:lstStyle/>
              <a:p>
                <a:pPr marL="0" indent="0">
                  <a:buClr>
                    <a:schemeClr val="accent1">
                      <a:lumMod val="75000"/>
                    </a:schemeClr>
                  </a:buClr>
                  <a:buNone/>
                </a:pPr>
                <a:r>
                  <a:rPr lang="es-E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Conceptos</a:t>
                </a:r>
              </a:p>
              <a:p>
                <a:endParaRPr lang="es-ES" dirty="0"/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𝑟𝑒𝑎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𝑖𝑛𝑡𝑒𝑟𝑠𝑒𝑐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𝑖𝑐𝑖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ó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𝑟𝑒𝑎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𝑢𝑛𝑖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ó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/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            </m:t>
                        </m:r>
                      </m:den>
                    </m:f>
                  </m:oMath>
                </a14:m>
                <a:endParaRPr lang="es-ES" sz="2000" dirty="0"/>
              </a:p>
              <a:p>
                <a:pPr marL="0" indent="0">
                  <a:buNone/>
                </a:pPr>
                <a:endParaRPr lang="es-ES" sz="2000" dirty="0"/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𝑃𝑟𝑒𝑐𝑖𝑠𝑖𝑜𝑛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𝑡𝑜𝑑𝑎𝑠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𝑙𝑎𝑠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𝑑𝑒𝑡𝑒𝑐𝑐𝑖𝑜𝑛𝑒𝑠</m:t>
                        </m:r>
                      </m:den>
                    </m:f>
                  </m:oMath>
                </a14:m>
                <a:endParaRPr lang="es-ES" sz="2000" dirty="0"/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𝑅𝑒𝑐𝑎𝑙𝑙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𝑔𝑟𝑜𝑢𝑛𝑑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𝑡𝑟𝑢𝑡h𝑠</m:t>
                        </m:r>
                      </m:den>
                    </m:f>
                  </m:oMath>
                </a14:m>
                <a:endParaRPr lang="es-ES" dirty="0"/>
              </a:p>
              <a:p>
                <a:endParaRPr lang="es-ES" dirty="0"/>
              </a:p>
              <a:p>
                <a:pPr marL="0" indent="0">
                  <a:buNone/>
                </a:pPr>
                <a:endParaRPr lang="es-ES" dirty="0"/>
              </a:p>
              <a:p>
                <a:endParaRPr lang="es-ES" dirty="0"/>
              </a:p>
            </p:txBody>
          </p:sp>
        </mc:Choice>
        <mc:Fallback>
          <p:sp>
            <p:nvSpPr>
              <p:cNvPr id="4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2000" y="2648212"/>
                <a:ext cx="5434573" cy="3736111"/>
              </a:xfrm>
              <a:blipFill>
                <a:blip r:embed="rId3"/>
                <a:stretch>
                  <a:fillRect l="-1682" t="-130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ntersection Over Union (IOU). | Download Scientific Diagram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75" t="52585" r="3422"/>
          <a:stretch/>
        </p:blipFill>
        <p:spPr bwMode="auto">
          <a:xfrm>
            <a:off x="4001839" y="3922590"/>
            <a:ext cx="650206" cy="47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ntersection Over Union (IOU). | Download Scientific Diagram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28" t="2053" b="52148"/>
          <a:stretch/>
        </p:blipFill>
        <p:spPr bwMode="auto">
          <a:xfrm>
            <a:off x="3974338" y="3255372"/>
            <a:ext cx="830360" cy="53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número de diapositiva 3">
            <a:extLst>
              <a:ext uri="{FF2B5EF4-FFF2-40B4-BE49-F238E27FC236}">
                <a16:creationId xmlns:a16="http://schemas.microsoft.com/office/drawing/2014/main" id="{E9AB2634-9DC8-43DF-9D59-740D5202B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2A3E7F63-C50C-4A18-8F52-8D2795959DB3}" type="slidenum">
              <a:rPr lang="es-ES" sz="1600" smtClean="0"/>
              <a:t>8</a:t>
            </a:fld>
            <a:r>
              <a:rPr lang="es-ES" sz="1600" dirty="0"/>
              <a:t> / 12</a:t>
            </a:r>
          </a:p>
        </p:txBody>
      </p:sp>
    </p:spTree>
    <p:extLst>
      <p:ext uri="{BB962C8B-B14F-4D97-AF65-F5344CB8AC3E}">
        <p14:creationId xmlns:p14="http://schemas.microsoft.com/office/powerpoint/2010/main" val="1523878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01873" y="2271822"/>
            <a:ext cx="8825659" cy="3416300"/>
          </a:xfrm>
        </p:spPr>
        <p:txBody>
          <a:bodyPr/>
          <a:lstStyle/>
          <a:p>
            <a:pPr marL="0" indent="0">
              <a:buNone/>
            </a:pPr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Para IoU=0.5</a:t>
            </a:r>
          </a:p>
          <a:p>
            <a:pPr marL="0" indent="0">
              <a:buNone/>
            </a:pP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Título 1"/>
          <p:cNvSpPr txBox="1">
            <a:spLocks/>
          </p:cNvSpPr>
          <p:nvPr/>
        </p:nvSpPr>
        <p:spPr bwMode="gray">
          <a:xfrm>
            <a:off x="612000" y="43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5. Acierto Esperado</a:t>
            </a:r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36817"/>
              </p:ext>
            </p:extLst>
          </p:nvPr>
        </p:nvGraphicFramePr>
        <p:xfrm>
          <a:off x="4684926" y="3475416"/>
          <a:ext cx="642826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0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70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70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70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Ground</a:t>
                      </a:r>
                      <a:r>
                        <a:rPr lang="es-ES" baseline="0" dirty="0"/>
                        <a:t> Truth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FP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FN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/>
              <p:cNvSpPr/>
              <p:nvPr/>
            </p:nvSpPr>
            <p:spPr>
              <a:xfrm>
                <a:off x="875215" y="4972159"/>
                <a:ext cx="4662144" cy="5295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𝑷𝒓𝒆𝒄𝒊𝒔𝒊𝒐𝒏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es-ES" sz="20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366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366+151</m:t>
                        </m:r>
                      </m:den>
                    </m:f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=0.708</m:t>
                    </m:r>
                  </m:oMath>
                </a14:m>
                <a:endParaRPr lang="es-ES" sz="2000" dirty="0"/>
              </a:p>
            </p:txBody>
          </p:sp>
        </mc:Choice>
        <mc:Fallback xmlns="">
          <p:sp>
            <p:nvSpPr>
              <p:cNvPr id="6" name="Rectá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215" y="4972159"/>
                <a:ext cx="4662144" cy="529504"/>
              </a:xfrm>
              <a:prstGeom prst="rect">
                <a:avLst/>
              </a:prstGeom>
              <a:blipFill rotWithShape="0">
                <a:blip r:embed="rId2"/>
                <a:stretch>
                  <a:fillRect b="-574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6"/>
              <p:cNvSpPr/>
              <p:nvPr/>
            </p:nvSpPr>
            <p:spPr>
              <a:xfrm>
                <a:off x="6314355" y="4971966"/>
                <a:ext cx="3894336" cy="5296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𝑹𝒆𝒄𝒂𝒍𝒍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r>
                  <a:rPr lang="es-ES" sz="20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366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366+78</m:t>
                        </m:r>
                      </m:den>
                    </m:f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=0.8243</m:t>
                    </m:r>
                  </m:oMath>
                </a14:m>
                <a:endParaRPr lang="es-ES" sz="2000" dirty="0"/>
              </a:p>
            </p:txBody>
          </p:sp>
        </mc:Choice>
        <mc:Fallback xmlns="">
          <p:sp>
            <p:nvSpPr>
              <p:cNvPr id="7" name="Rectá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55" y="4971966"/>
                <a:ext cx="3894336" cy="529697"/>
              </a:xfrm>
              <a:prstGeom prst="rect">
                <a:avLst/>
              </a:prstGeom>
              <a:blipFill rotWithShape="0">
                <a:blip r:embed="rId3"/>
                <a:stretch>
                  <a:fillRect b="-574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upo 14"/>
          <p:cNvGrpSpPr/>
          <p:nvPr/>
        </p:nvGrpSpPr>
        <p:grpSpPr>
          <a:xfrm>
            <a:off x="781432" y="2806950"/>
            <a:ext cx="3172908" cy="1844605"/>
            <a:chOff x="1002030" y="3057256"/>
            <a:chExt cx="3172908" cy="1844605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2030" y="3350696"/>
              <a:ext cx="1493447" cy="1551165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1760" y="3334255"/>
              <a:ext cx="1493178" cy="1551165"/>
            </a:xfrm>
            <a:prstGeom prst="rect">
              <a:avLst/>
            </a:prstGeom>
          </p:spPr>
        </p:pic>
        <p:sp>
          <p:nvSpPr>
            <p:cNvPr id="12" name="CuadroTexto 11"/>
            <p:cNvSpPr txBox="1"/>
            <p:nvPr/>
          </p:nvSpPr>
          <p:spPr>
            <a:xfrm>
              <a:off x="1145062" y="3073697"/>
              <a:ext cx="1207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 b="1" dirty="0">
                  <a:solidFill>
                    <a:srgbClr val="FF0000"/>
                  </a:solidFill>
                </a:rPr>
                <a:t>IoU &gt; 0.5 </a:t>
              </a:r>
              <a:r>
                <a:rPr lang="es-ES" sz="1200" b="1" dirty="0">
                  <a:solidFill>
                    <a:srgbClr val="FF0000"/>
                  </a:solidFill>
                  <a:sym typeface="Wingdings" panose="05000000000000000000" pitchFamily="2" charset="2"/>
                </a:rPr>
                <a:t> TP</a:t>
              </a:r>
              <a:endParaRPr lang="es-E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CuadroTexto 13"/>
            <p:cNvSpPr txBox="1"/>
            <p:nvPr/>
          </p:nvSpPr>
          <p:spPr>
            <a:xfrm>
              <a:off x="2819849" y="3057256"/>
              <a:ext cx="12170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 b="1" dirty="0">
                  <a:solidFill>
                    <a:srgbClr val="FF0000"/>
                  </a:solidFill>
                </a:rPr>
                <a:t>IoU &lt; 0.5 </a:t>
              </a:r>
              <a:r>
                <a:rPr lang="es-ES" sz="1200" b="1" dirty="0">
                  <a:solidFill>
                    <a:srgbClr val="FF0000"/>
                  </a:solidFill>
                  <a:sym typeface="Wingdings" panose="05000000000000000000" pitchFamily="2" charset="2"/>
                </a:rPr>
                <a:t> FP</a:t>
              </a:r>
              <a:endParaRPr lang="es-ES" sz="1200" b="1" dirty="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ángulo 15"/>
              <p:cNvSpPr/>
              <p:nvPr/>
            </p:nvSpPr>
            <p:spPr>
              <a:xfrm>
                <a:off x="3599379" y="5913680"/>
                <a:ext cx="4662144" cy="5293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𝑭𝑵𝑹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r>
                  <a:rPr lang="es-ES" sz="20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78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366+78</m:t>
                        </m:r>
                      </m:den>
                    </m:f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=0.175</m:t>
                    </m:r>
                  </m:oMath>
                </a14:m>
                <a:endParaRPr lang="es-ES" sz="2000" dirty="0"/>
              </a:p>
            </p:txBody>
          </p:sp>
        </mc:Choice>
        <mc:Fallback xmlns="">
          <p:sp>
            <p:nvSpPr>
              <p:cNvPr id="16" name="Rectá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379" y="5913680"/>
                <a:ext cx="4662144" cy="529312"/>
              </a:xfrm>
              <a:prstGeom prst="rect">
                <a:avLst/>
              </a:prstGeom>
              <a:blipFill rotWithShape="0">
                <a:blip r:embed="rId6"/>
                <a:stretch>
                  <a:fillRect b="-574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Marcador de número de diapositiva 3">
            <a:extLst>
              <a:ext uri="{FF2B5EF4-FFF2-40B4-BE49-F238E27FC236}">
                <a16:creationId xmlns:a16="http://schemas.microsoft.com/office/drawing/2014/main" id="{FA510EB2-EC5E-4B3D-BE49-4421FC796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2A3E7F63-C50C-4A18-8F52-8D2795959DB3}" type="slidenum">
              <a:rPr lang="es-ES" sz="1600" smtClean="0"/>
              <a:t>9</a:t>
            </a:fld>
            <a:r>
              <a:rPr lang="es-ES" sz="1600" dirty="0"/>
              <a:t> / 12</a:t>
            </a:r>
          </a:p>
        </p:txBody>
      </p:sp>
    </p:spTree>
    <p:extLst>
      <p:ext uri="{BB962C8B-B14F-4D97-AF65-F5344CB8AC3E}">
        <p14:creationId xmlns:p14="http://schemas.microsoft.com/office/powerpoint/2010/main" val="3178742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a de reuniones Ion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Sala de reuniones 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a de reuniones 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396</TotalTime>
  <Words>349</Words>
  <Application>Microsoft Office PowerPoint</Application>
  <PresentationFormat>Panorámica</PresentationFormat>
  <Paragraphs>100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Arial</vt:lpstr>
      <vt:lpstr>Calibri</vt:lpstr>
      <vt:lpstr>Cambria Math</vt:lpstr>
      <vt:lpstr>Century Gothic</vt:lpstr>
      <vt:lpstr>Wingdings</vt:lpstr>
      <vt:lpstr>Wingdings 3</vt:lpstr>
      <vt:lpstr>Sala de reuniones Ion</vt:lpstr>
      <vt:lpstr>DETECCIÓN DE ÁRBOLES EN IMÁGENES AÉREAS</vt:lpstr>
      <vt:lpstr>ÍNDICE</vt:lpstr>
      <vt:lpstr>1. Introducción al Problema</vt:lpstr>
      <vt:lpstr>Presentación de PowerPoint</vt:lpstr>
      <vt:lpstr>Presentación de PowerPoint</vt:lpstr>
      <vt:lpstr>Presentación de PowerPoint</vt:lpstr>
      <vt:lpstr>3. Requisitos Cumplidos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DETECCIÓN DE ÁRBOLES EN IMÁGENES AÉREAS</dc:title>
  <dc:creator>Vanesa</dc:creator>
  <cp:lastModifiedBy>Pablo Asensio Martínez</cp:lastModifiedBy>
  <cp:revision>39</cp:revision>
  <dcterms:created xsi:type="dcterms:W3CDTF">2021-04-06T11:14:02Z</dcterms:created>
  <dcterms:modified xsi:type="dcterms:W3CDTF">2021-05-11T15:36:42Z</dcterms:modified>
</cp:coreProperties>
</file>